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340" autoAdjust="0"/>
  </p:normalViewPr>
  <p:slideViewPr>
    <p:cSldViewPr>
      <p:cViewPr varScale="1">
        <p:scale>
          <a:sx n="105" d="100"/>
          <a:sy n="105" d="100"/>
        </p:scale>
        <p:origin x="1440" y="114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817A5A-173F-4FC5-AC8A-7096FBB87A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BB1199-D555-4C6D-B4A5-74D6783E8F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398E1635-4839-4025-AC80-A4AD4F970BEE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B46E0BD-D18A-4100-A331-C45D9F6A7E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9AF7BA-9836-40E5-B505-19FFFE30C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3C751-50C7-4F1F-B85D-2075CFBED2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610FB-558B-429E-A2EB-92153E1514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A19BEE-E22E-4DDB-8189-07A675ABE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EB45D-FCF2-42C9-8507-563C79261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1AAE7-91F2-4A4B-ACA0-130EA3904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EC6253-B405-48EE-B675-AFAA04C30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9136D-278E-4887-86DC-79388B5A4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7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94435C-D4EB-4A0D-83B5-4558E75C30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2C2A3F-A761-4337-809D-D8B58F890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20D746-0023-46BC-9909-308776C1B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FD64-7064-44F4-95A5-0BA199DF6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3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A653E4-385D-4B14-A11A-CDBA370BB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920B31-0A99-4444-870D-EA146E968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917031-4F71-45AC-9370-CA6CE7379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FA3D4-5A21-46FE-A354-0D726C4E3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76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67AAE3-E83B-4116-A2EE-FBFD318DB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D405B-CAD8-43D2-90B8-F3D02F32A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F53AA-C558-46FD-83ED-CE8D1ABF8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A0CB1-B5C6-4E9A-A23A-BDC46531F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25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B84B20-BC0D-4D9F-8515-62A632535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119DB-8D6A-449F-8460-ADBD9F6B7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FCC88E-43B8-4A03-B03E-2A38407ED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7ED6E-054C-414C-936F-0CA119186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4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BDB6A-EB15-481E-8D75-8A0294743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7AE8C1-F1B0-4907-93B4-74CACF0A8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7603F-BBC1-487E-882B-4326313F5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D9F30-5DE3-4ADE-85FF-B1F18EDFC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4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86BA42-3FFB-4C4A-8CDA-E1682E056F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FBDC69-337E-4784-8CFA-864A9E6616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1521EF-9824-423C-98DB-F111F66474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B1452-54EA-49B4-83E6-589E57C6C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6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DE361C-AF42-40BD-8608-6612447EC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780F6-91A0-458A-84C6-DB488149B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DE38B6-31BD-4CEB-BE1B-D0279E319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6DFDE-319B-45B9-8877-CC8F13D23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9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CD1926-DF80-4ED9-9959-0C87D5AAC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807D96-9BDF-405D-B87A-80F1D64AF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717B26-20B4-4C36-8237-297F4C686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86CCF-DFD5-49F8-A647-F13B7B30C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7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4CF17A-40FD-40CB-9B85-57AB3EAF1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D6837-D790-4769-A1BC-DDBBB1ADE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81F42F-B4B6-4A6D-A3FC-97BA2EE07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CD585-B3EC-4AD8-A08F-9429E5FF8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8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F1F53-742A-44ED-9DE1-57A40B13D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B8301F-13A6-4B7B-9455-E8999DAF7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399877-6AED-40F5-B21C-568673370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C3AB5-259D-4170-9111-C0B2F8B86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13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809F17-3258-4FA1-B9C1-EA169AB4C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F8E578-B4F8-412F-AAAB-B5BA931DE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919024-E225-453A-AD73-2D5A739E38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6010FE-DCC4-47CB-BB5C-915560C2D1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01DF2B-15E3-430C-B234-1726A2CB36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0A9BFB9-1A36-4B05-96C9-5EA483D710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7998BA7D-A086-4A61-8E63-CA2EA9BE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5929085"/>
            <a:ext cx="1828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800">
                <a:latin typeface="Arial" panose="020B0604020202020204" pitchFamily="34" charset="0"/>
              </a:rPr>
              <a:t>CASUAL / PROJECT STAFF</a:t>
            </a:r>
          </a:p>
        </p:txBody>
      </p:sp>
      <p:sp>
        <p:nvSpPr>
          <p:cNvPr id="2052" name="Line 6">
            <a:extLst>
              <a:ext uri="{FF2B5EF4-FFF2-40B4-BE49-F238E27FC236}">
                <a16:creationId xmlns:a16="http://schemas.microsoft.com/office/drawing/2014/main" id="{E479E000-0399-4FC5-9E2F-CE0876EEF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752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3" name="Rectangle 7">
            <a:extLst>
              <a:ext uri="{FF2B5EF4-FFF2-40B4-BE49-F238E27FC236}">
                <a16:creationId xmlns:a16="http://schemas.microsoft.com/office/drawing/2014/main" id="{8973F4F3-61E0-4E6E-B13F-A5DAB656A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00600"/>
            <a:ext cx="1800000" cy="50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NEW BRUNSWICK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 FARM PRODUCTS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COMMISSION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054" name="Rectangle 9">
            <a:extLst>
              <a:ext uri="{FF2B5EF4-FFF2-40B4-BE49-F238E27FC236}">
                <a16:creationId xmlns:a16="http://schemas.microsoft.com/office/drawing/2014/main" id="{75E38488-1AF6-4743-B329-03E212FD1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05000"/>
            <a:ext cx="1800000" cy="50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POTATOES NEW BRUNSWICK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BOARD OF DIRECTORS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055" name="Line 10">
            <a:extLst>
              <a:ext uri="{FF2B5EF4-FFF2-40B4-BE49-F238E27FC236}">
                <a16:creationId xmlns:a16="http://schemas.microsoft.com/office/drawing/2014/main" id="{9300D145-EF33-486B-8132-880968E6D7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6687" y="2409000"/>
            <a:ext cx="1513" cy="33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6" name="Rectangle 11">
            <a:extLst>
              <a:ext uri="{FF2B5EF4-FFF2-40B4-BE49-F238E27FC236}">
                <a16:creationId xmlns:a16="http://schemas.microsoft.com/office/drawing/2014/main" id="{CD58EB04-CA43-4344-ABA8-140E634E0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539" y="4057822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DIRECTOR OF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MARKET INFORMATION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Jean-Maurice Daigle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57" name="Line 12">
            <a:extLst>
              <a:ext uri="{FF2B5EF4-FFF2-40B4-BE49-F238E27FC236}">
                <a16:creationId xmlns:a16="http://schemas.microsoft.com/office/drawing/2014/main" id="{899E22F0-D3B3-441B-A547-381BA7AEE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6687" y="3247199"/>
            <a:ext cx="1513" cy="5900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9" name="Line 14">
            <a:extLst>
              <a:ext uri="{FF2B5EF4-FFF2-40B4-BE49-F238E27FC236}">
                <a16:creationId xmlns:a16="http://schemas.microsoft.com/office/drawing/2014/main" id="{8BABA067-C64C-4EFF-A0EA-157B171831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199" y="3819298"/>
            <a:ext cx="6801735" cy="27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0" name="Line 15">
            <a:extLst>
              <a:ext uri="{FF2B5EF4-FFF2-40B4-BE49-F238E27FC236}">
                <a16:creationId xmlns:a16="http://schemas.microsoft.com/office/drawing/2014/main" id="{E169F321-6582-4198-82FB-3BC4E3BC2B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176" y="3816607"/>
            <a:ext cx="2404" cy="241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2" name="Line 18">
            <a:extLst>
              <a:ext uri="{FF2B5EF4-FFF2-40B4-BE49-F238E27FC236}">
                <a16:creationId xmlns:a16="http://schemas.microsoft.com/office/drawing/2014/main" id="{88A9A9E9-D1B5-4DC2-A2D8-FC3E51CF9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3" name="Line 19">
            <a:extLst>
              <a:ext uri="{FF2B5EF4-FFF2-40B4-BE49-F238E27FC236}">
                <a16:creationId xmlns:a16="http://schemas.microsoft.com/office/drawing/2014/main" id="{A92F9D1A-5764-49C4-AEB2-C3B31CFA1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24" y="3837217"/>
            <a:ext cx="4752" cy="2206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64" name="Rectangle 20">
            <a:extLst>
              <a:ext uri="{FF2B5EF4-FFF2-40B4-BE49-F238E27FC236}">
                <a16:creationId xmlns:a16="http://schemas.microsoft.com/office/drawing/2014/main" id="{7AD3AD68-9769-4A5F-ACEE-F686A0994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94" y="5038531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ADMINISTRATIVE 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ASSISTANT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Jos</a:t>
            </a:r>
            <a:r>
              <a:rPr lang="fr-CA" altLang="en-US" sz="800" b="1" dirty="0">
                <a:latin typeface="Arial" panose="020B0604020202020204" pitchFamily="34" charset="0"/>
              </a:rPr>
              <a:t>é</a:t>
            </a:r>
            <a:r>
              <a:rPr lang="en-CA" altLang="en-US" sz="800" b="1" dirty="0">
                <a:latin typeface="Arial" panose="020B0604020202020204" pitchFamily="34" charset="0"/>
              </a:rPr>
              <a:t>e Moreau-</a:t>
            </a:r>
            <a:r>
              <a:rPr lang="en-CA" altLang="en-US" sz="800" b="1" dirty="0" err="1">
                <a:latin typeface="Arial" panose="020B0604020202020204" pitchFamily="34" charset="0"/>
              </a:rPr>
              <a:t>Morency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65" name="Rectangle 21">
            <a:extLst>
              <a:ext uri="{FF2B5EF4-FFF2-40B4-BE49-F238E27FC236}">
                <a16:creationId xmlns:a16="http://schemas.microsoft.com/office/drawing/2014/main" id="{0C773C50-8767-4670-A452-0DF64E658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35" y="4058030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DIRECTOR OF 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FINANCE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Chantal McCarthy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66" name="Rectangle 22">
            <a:extLst>
              <a:ext uri="{FF2B5EF4-FFF2-40B4-BE49-F238E27FC236}">
                <a16:creationId xmlns:a16="http://schemas.microsoft.com/office/drawing/2014/main" id="{71FDFEBC-9C78-4F2F-97F3-36142B59F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1800000" cy="50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EXECUTIVE DIRECTOR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Matt Hemphill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67" name="Rectangle 23">
            <a:extLst>
              <a:ext uri="{FF2B5EF4-FFF2-40B4-BE49-F238E27FC236}">
                <a16:creationId xmlns:a16="http://schemas.microsoft.com/office/drawing/2014/main" id="{EAD3621E-D243-46B2-B55F-B3A3FFA82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995" y="4058030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DIRECTOR OF 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AGRICULTURAL CERT. 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SERVICES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Mathuresh Singh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69" name="Line 25">
            <a:extLst>
              <a:ext uri="{FF2B5EF4-FFF2-40B4-BE49-F238E27FC236}">
                <a16:creationId xmlns:a16="http://schemas.microsoft.com/office/drawing/2014/main" id="{68F29EAE-8863-485E-AA1D-576009DACF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5283" y="1570800"/>
            <a:ext cx="2915" cy="332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0" name="Line 31">
            <a:extLst>
              <a:ext uri="{FF2B5EF4-FFF2-40B4-BE49-F238E27FC236}">
                <a16:creationId xmlns:a16="http://schemas.microsoft.com/office/drawing/2014/main" id="{AAF88047-47DD-40B6-8645-AF56B64D70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7624" y="3826806"/>
            <a:ext cx="1" cy="23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1" name="Rectangle 34">
            <a:extLst>
              <a:ext uri="{FF2B5EF4-FFF2-40B4-BE49-F238E27FC236}">
                <a16:creationId xmlns:a16="http://schemas.microsoft.com/office/drawing/2014/main" id="{D01898EE-0A65-4C2A-B43D-7F41D4798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795" y="4057822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BOOKKEEPER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Huguette Cyr</a:t>
            </a:r>
          </a:p>
        </p:txBody>
      </p:sp>
      <p:sp>
        <p:nvSpPr>
          <p:cNvPr id="2072" name="Rectangle 40">
            <a:extLst>
              <a:ext uri="{FF2B5EF4-FFF2-40B4-BE49-F238E27FC236}">
                <a16:creationId xmlns:a16="http://schemas.microsoft.com/office/drawing/2014/main" id="{AADD4099-2939-4F9B-83E1-E2A6349FB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639" y="5067444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LABORATORY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ASSISTANT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Angela Gallagher</a:t>
            </a:r>
            <a:endParaRPr lang="en-US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73" name="Rectangle 42">
            <a:extLst>
              <a:ext uri="{FF2B5EF4-FFF2-40B4-BE49-F238E27FC236}">
                <a16:creationId xmlns:a16="http://schemas.microsoft.com/office/drawing/2014/main" id="{A9002AC7-2E15-41C4-BC49-D3D343F94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552" y="5063079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LABORATORY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ASSISTANT</a:t>
            </a:r>
          </a:p>
          <a:p>
            <a:pPr algn="ctr" eaLnBrk="1" hangingPunct="1"/>
            <a:endParaRPr lang="en-CA" altLang="en-US" sz="8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n-CA" altLang="en-US" sz="800" b="1" dirty="0">
                <a:latin typeface="Arial" panose="020B0604020202020204" pitchFamily="34" charset="0"/>
              </a:rPr>
              <a:t>Anna Beth Cormier</a:t>
            </a:r>
          </a:p>
          <a:p>
            <a:pPr algn="ctr" eaLnBrk="1" hangingPunct="1"/>
            <a:endParaRPr lang="en-CA" altLang="en-US" sz="800" b="1" dirty="0">
              <a:latin typeface="Arial" panose="020B0604020202020204" pitchFamily="34" charset="0"/>
            </a:endParaRPr>
          </a:p>
        </p:txBody>
      </p:sp>
      <p:sp>
        <p:nvSpPr>
          <p:cNvPr id="2075" name="Line 50">
            <a:extLst>
              <a:ext uri="{FF2B5EF4-FFF2-40B4-BE49-F238E27FC236}">
                <a16:creationId xmlns:a16="http://schemas.microsoft.com/office/drawing/2014/main" id="{7F19256B-9BE2-4C71-BE68-C81956BB4E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6" name="Line 70">
            <a:extLst>
              <a:ext uri="{FF2B5EF4-FFF2-40B4-BE49-F238E27FC236}">
                <a16:creationId xmlns:a16="http://schemas.microsoft.com/office/drawing/2014/main" id="{B1286A02-6982-4AA6-90EF-93CE6D3DC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194" y="3816607"/>
            <a:ext cx="2356" cy="12219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77" name="Rectangle 74">
            <a:extLst>
              <a:ext uri="{FF2B5EF4-FFF2-40B4-BE49-F238E27FC236}">
                <a16:creationId xmlns:a16="http://schemas.microsoft.com/office/drawing/2014/main" id="{7402A0FF-1605-45F0-B6A7-D2AB68CF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7112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080" name="Line 15">
            <a:extLst>
              <a:ext uri="{FF2B5EF4-FFF2-40B4-BE49-F238E27FC236}">
                <a16:creationId xmlns:a16="http://schemas.microsoft.com/office/drawing/2014/main" id="{A29FEB7B-423A-4249-9CD4-69F22FFCA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1795" y="3826111"/>
            <a:ext cx="6" cy="23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2" name="Line 19">
            <a:extLst>
              <a:ext uri="{FF2B5EF4-FFF2-40B4-BE49-F238E27FC236}">
                <a16:creationId xmlns:a16="http://schemas.microsoft.com/office/drawing/2014/main" id="{EEC0FD1B-7FE1-4697-8D5B-4216B6D9E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5284" y="4913525"/>
            <a:ext cx="2355" cy="157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3" name="Line 19">
            <a:extLst>
              <a:ext uri="{FF2B5EF4-FFF2-40B4-BE49-F238E27FC236}">
                <a16:creationId xmlns:a16="http://schemas.microsoft.com/office/drawing/2014/main" id="{7022CAC4-9711-4804-A458-908FEF72F7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1552" y="4918800"/>
            <a:ext cx="1048" cy="1442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4" name="Line 70">
            <a:extLst>
              <a:ext uri="{FF2B5EF4-FFF2-40B4-BE49-F238E27FC236}">
                <a16:creationId xmlns:a16="http://schemas.microsoft.com/office/drawing/2014/main" id="{310BE4B0-9213-4E08-8ED8-93D9C7102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69" y="4778030"/>
            <a:ext cx="6" cy="11510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85" name="Rectangle 4">
            <a:extLst>
              <a:ext uri="{FF2B5EF4-FFF2-40B4-BE49-F238E27FC236}">
                <a16:creationId xmlns:a16="http://schemas.microsoft.com/office/drawing/2014/main" id="{F5C2C5A5-97F8-4D77-BC02-D8DE33D13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066800"/>
            <a:ext cx="1800000" cy="50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NEW  BRUNSWICK</a:t>
            </a:r>
          </a:p>
          <a:p>
            <a:pPr algn="ctr" eaLnBrk="1" hangingPunct="1"/>
            <a:r>
              <a:rPr lang="en-CA" altLang="en-US" sz="800" dirty="0">
                <a:latin typeface="Arial" panose="020B0604020202020204" pitchFamily="34" charset="0"/>
              </a:rPr>
              <a:t>POTATO PRODUCERS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E6F30C-AABB-42F9-A3C4-2B6D11B32883}"/>
              </a:ext>
            </a:extLst>
          </p:cNvPr>
          <p:cNvCxnSpPr>
            <a:cxnSpLocks/>
            <a:endCxn id="2083" idx="0"/>
          </p:cNvCxnSpPr>
          <p:nvPr/>
        </p:nvCxnSpPr>
        <p:spPr>
          <a:xfrm>
            <a:off x="4647634" y="4913525"/>
            <a:ext cx="1544966" cy="5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E114F49-9A04-484B-9FF5-683DE3CB7B22}"/>
              </a:ext>
            </a:extLst>
          </p:cNvPr>
          <p:cNvSpPr txBox="1"/>
          <p:nvPr/>
        </p:nvSpPr>
        <p:spPr>
          <a:xfrm>
            <a:off x="7009983" y="4058030"/>
            <a:ext cx="126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>
                <a:latin typeface="+mn-lt"/>
              </a:rPr>
              <a:t>MANAGER OF BON ACCORD ELITE SEED POTATO CENTRE INC.</a:t>
            </a:r>
          </a:p>
          <a:p>
            <a:pPr algn="ctr"/>
            <a:r>
              <a:rPr lang="en-US" sz="800" b="1" dirty="0">
                <a:latin typeface="+mn-lt"/>
              </a:rPr>
              <a:t>John McCarthy</a:t>
            </a:r>
            <a:endParaRPr lang="en-CA" sz="800" b="1" dirty="0">
              <a:latin typeface="+mn-lt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FF47A48B-E42E-4E0C-944F-C6E65156B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908" y="5063079"/>
            <a:ext cx="1260000" cy="7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800" dirty="0">
                <a:latin typeface="Arial" panose="020B0604020202020204" pitchFamily="34" charset="0"/>
              </a:rPr>
              <a:t>CASUAL STAFF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78C050-D7ED-4B8C-BAC8-FBDF0C9F25F4}"/>
              </a:ext>
            </a:extLst>
          </p:cNvPr>
          <p:cNvCxnSpPr>
            <a:cxnSpLocks/>
          </p:cNvCxnSpPr>
          <p:nvPr/>
        </p:nvCxnSpPr>
        <p:spPr>
          <a:xfrm>
            <a:off x="7639957" y="3846725"/>
            <a:ext cx="0" cy="213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D3A5E6-3BF5-4578-8C76-26C1B616D837}"/>
              </a:ext>
            </a:extLst>
          </p:cNvPr>
          <p:cNvCxnSpPr>
            <a:stCxn id="5" idx="2"/>
            <a:endCxn id="42" idx="0"/>
          </p:cNvCxnSpPr>
          <p:nvPr/>
        </p:nvCxnSpPr>
        <p:spPr>
          <a:xfrm flipH="1">
            <a:off x="7639908" y="4778030"/>
            <a:ext cx="75" cy="2850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4908640-15BE-4BD7-9198-BECD1C0DFC52}"/>
              </a:ext>
            </a:extLst>
          </p:cNvPr>
          <p:cNvSpPr txBox="1"/>
          <p:nvPr/>
        </p:nvSpPr>
        <p:spPr>
          <a:xfrm>
            <a:off x="3809735" y="533400"/>
            <a:ext cx="3829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+mn-lt"/>
              </a:rPr>
              <a:t>ORGANIZATIONAL CHART</a:t>
            </a:r>
          </a:p>
        </p:txBody>
      </p:sp>
      <p:pic>
        <p:nvPicPr>
          <p:cNvPr id="2091" name="Picture 43" descr="official logo for Potatos NB">
            <a:extLst>
              <a:ext uri="{FF2B5EF4-FFF2-40B4-BE49-F238E27FC236}">
                <a16:creationId xmlns:a16="http://schemas.microsoft.com/office/drawing/2014/main" id="{D162BC26-AFE3-41C1-8953-80F7E7297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5" y="496654"/>
            <a:ext cx="3224776" cy="251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77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HC2003</dc:creator>
  <cp:lastModifiedBy>Reception</cp:lastModifiedBy>
  <cp:revision>53</cp:revision>
  <dcterms:created xsi:type="dcterms:W3CDTF">2007-11-16T17:04:37Z</dcterms:created>
  <dcterms:modified xsi:type="dcterms:W3CDTF">2023-10-12T12:26:15Z</dcterms:modified>
</cp:coreProperties>
</file>